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14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4c613bd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fa745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2e4b8d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9_1#db088f55d?vop=1&amp;pid=12e4b8db6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,求: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9_1#db088f55d?vop=1&amp;pid=12e4b8db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0_1#c49fc0d45?vop=1&amp;pid=db088f55d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处的切线方程；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10_1#c49fc0d45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11_1#c49fc0d45?vop=1&amp;pid=db088f55d&amp;color=0,0,0&amp;bbb=1"/>
              <p:cNvSpPr/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利用导数的几何意义可求得切线的斜率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利用点斜式可得切线方程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EX.11_1#c49fc0d45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blipFill>
                <a:blip r:embed="rId5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12_1#c49fc0d45?vop=1&amp;pid=db088f55d&amp;color=0,0,0&amp;bbb=1"/>
              <p:cNvSpPr/>
              <p:nvPr/>
            </p:nvSpPr>
            <p:spPr>
              <a:xfrm>
                <a:off x="832104" y="201916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′(−2)=−7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处的切线方程为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−4=−7(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12_1#c49fc0d45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165"/>
                <a:ext cx="10533888" cy="602298"/>
              </a:xfrm>
              <a:prstGeom prst="rect">
                <a:avLst/>
              </a:prstGeom>
              <a:blipFill>
                <a:blip r:embed="rId6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2f94f1ddb?vop=1&amp;pid=db088f55d&amp;color=0,0,0&amp;bt=1&amp;bbb=1"/>
              <p:cNvSpPr/>
              <p:nvPr/>
            </p:nvSpPr>
            <p:spPr>
              <a:xfrm>
                <a:off x="832104" y="1080000"/>
                <a:ext cx="10533888" cy="2530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2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的极大值点与极小值点；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13_1#2f94f1ddb?vop=1&amp;pid=db088f55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3048"/>
              </a:xfrm>
              <a:prstGeom prst="rect">
                <a:avLst/>
              </a:prstGeom>
              <a:blipFill>
                <a:blip r:embed="rId3"/>
                <a:stretch>
                  <a:fillRect l="-1042" t="-7143" b="-40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14_1#2f94f1ddb?vop=1&amp;pid=db088f55d&amp;color=0,0,0&amp;bbb=1&amp;hb=1"/>
              <p:cNvSpPr/>
              <p:nvPr/>
            </p:nvSpPr>
            <p:spPr>
              <a:xfrm>
                <a:off x="832104" y="1338953"/>
                <a:ext cx="10533888" cy="526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可使用本攻略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利用导数求函数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的步骤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根据导数的正负可确定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单调性可确定所求极值点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14_1#2f94f1ddb?vop=1&amp;pid=db088f55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38953"/>
                <a:ext cx="10533888" cy="526098"/>
              </a:xfrm>
              <a:prstGeom prst="rect">
                <a:avLst/>
              </a:prstGeom>
              <a:blipFill>
                <a:blip r:embed="rId4"/>
                <a:stretch>
                  <a:fillRect l="-1042" t="-4651" b="-209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5_1#2f94f1ddb?vop=1&amp;pid=db088f55d&amp;color=0,0,0&amp;bbb=1"/>
              <p:cNvSpPr/>
              <p:nvPr/>
            </p:nvSpPr>
            <p:spPr>
              <a:xfrm>
                <a:off x="832104" y="1892101"/>
                <a:ext cx="10533888" cy="22882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求函数的定义域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求函数的导数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求导函数的零点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根据导函数零点及单调性求极值点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变化时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的变化情况如表所示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5_1#2f94f1ddb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101"/>
                <a:ext cx="10533888" cy="2288223"/>
              </a:xfrm>
              <a:prstGeom prst="rect">
                <a:avLst/>
              </a:prstGeom>
              <a:blipFill>
                <a:blip r:embed="rId5"/>
                <a:stretch>
                  <a:fillRect l="-1042" t="-798" b="-45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5_AS.15_2#2f94f1ddb?colgroup=7,10,5,10,7,10&amp;vop=1&amp;pid=db088f55d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5501838"/>
                  </p:ext>
                </p:extLst>
              </p:nvPr>
            </p:nvGraphicFramePr>
            <p:xfrm>
              <a:off x="832104" y="4316786"/>
              <a:ext cx="10533888" cy="1071881"/>
            </p:xfrm>
            <a:graphic>
              <a:graphicData uri="http://schemas.openxmlformats.org/drawingml/2006/table">
                <a:tbl>
                  <a:tblPr/>
                  <a:tblGrid>
                    <a:gridCol w="15819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07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8191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3611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(−∞,−1)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(−1,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,+∞)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90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′(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667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5_AS.15_2#2f94f1ddb?colgroup=7,10,5,10,7,10&amp;vop=1&amp;pid=db088f55d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5501838"/>
                  </p:ext>
                </p:extLst>
              </p:nvPr>
            </p:nvGraphicFramePr>
            <p:xfrm>
              <a:off x="832104" y="4316786"/>
              <a:ext cx="10533888" cy="1071881"/>
            </p:xfrm>
            <a:graphic>
              <a:graphicData uri="http://schemas.openxmlformats.org/drawingml/2006/table">
                <a:tbl>
                  <a:tblPr/>
                  <a:tblGrid>
                    <a:gridCol w="15819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607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8191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361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85" t="-1389" r="-565769" b="-15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5652" t="-1389" r="-326377" b="-15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48276" t="-1389" r="-547126" b="-15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26087" t="-1389" r="-175942" b="-15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32692" t="-1389" r="-133462" b="-156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1449" t="-1389" r="-580" b="-1569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908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85" t="-140385" r="-565769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5652" t="-140385" r="-326377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26087" t="-140385" r="-175942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1449" t="-140385" r="-580" b="-117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66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85" t="-240385" r="-565769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极小值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极大值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单调递减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15_3#2f94f1ddb?vop=1&amp;pid=db088f55d&amp;color=0,0,0&amp;bbb=1"/>
              <p:cNvSpPr/>
              <p:nvPr/>
            </p:nvSpPr>
            <p:spPr>
              <a:xfrm>
                <a:off x="832104" y="5523286"/>
                <a:ext cx="10533888" cy="3709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的极小值点为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极大值点为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5_AS.15_3#2f94f1ddb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23286"/>
                <a:ext cx="10533888" cy="370904"/>
              </a:xfrm>
              <a:prstGeom prst="rect">
                <a:avLst/>
              </a:prstGeom>
              <a:blipFill>
                <a:blip r:embed="rId7"/>
                <a:stretch>
                  <a:fillRect l="-810" b="-163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6_1#4c75b111c?vop=1&amp;pid=db088f55d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[−5,0]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上的最大值与最小值.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16_1#4c75b111c?vop=1&amp;pid=db088f55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17_1#4c75b111c?vop=1&amp;pid=db088f55d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</a:t>
                </a:r>
                <a:r>
                  <a:rPr lang="en-US" altLang="zh-CN" sz="14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略审题</a:t>
                </a:r>
                <a:r>
                  <a:rPr lang="en-US" altLang="zh-CN" sz="1400" b="1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[−5,0]</m:t>
                    </m:r>
                  </m:oMath>
                </a14:m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上的单调性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由单调性可求得最值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可使用本攻略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上的最大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值的步骤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endParaRPr lang="en-US" altLang="zh-CN" sz="1400" spc="-50" dirty="0"/>
              </a:p>
            </p:txBody>
          </p:sp>
        </mc:Choice>
        <mc:Fallback>
          <p:sp>
            <p:nvSpPr>
              <p:cNvPr id="3" name="QO_5_EX.17_1#4c75b111c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8_1#4c75b111c?vop=1&amp;pid=db088f55d&amp;color=0,0,0&amp;bbb=1"/>
              <p:cNvSpPr/>
              <p:nvPr/>
            </p:nvSpPr>
            <p:spPr>
              <a:xfrm>
                <a:off x="832104" y="1690870"/>
                <a:ext cx="10533888" cy="15953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[−5,−1)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(−5)=97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比较极值和端点值，最大者为最大值，最小者为最小值）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(−5)=97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8_1#4c75b111c?vop=1&amp;pid=db088f55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1595311"/>
              </a:xfrm>
              <a:prstGeom prst="rect">
                <a:avLst/>
              </a:prstGeom>
              <a:blipFill>
                <a:blip r:embed="rId5"/>
                <a:stretch>
                  <a:fillRect l="-1042" b="-6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39ea4af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2339ea4af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利用导数研究函数的极值、最值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f7e756dc?pid=d4c613bd0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若题目已知条件涉及极值、最值或要求极值、最值时，导数是解决这类问题的核心工具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，利用导数研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究函数的极值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、最值，一般先利用导数分析出单调区间，从而找到其极值和最值.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8bcf16b7?pid=24fa7453a&amp;color=0,0,0&amp;bt=1&amp;bbb=1&amp;hb=1"/>
              <p:cNvSpPr/>
              <p:nvPr/>
            </p:nvSpPr>
            <p:spPr>
              <a:xfrm>
                <a:off x="832104" y="1080000"/>
                <a:ext cx="10533888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.函数的极值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）函数的极小值与极小值点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处的函数值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比它在点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附近其他点的函数值都小，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而且在点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附近的左侧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叫作函数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叫作函数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的极小值.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）函数的极大值与极大值点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处的函数值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比它在点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附近其他点的函数值都大，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而且在点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附近的左侧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叫作函数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叫作函数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的极大值.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08bcf16b7?pid=24fa7453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71900"/>
              </a:xfrm>
              <a:prstGeom prst="rect">
                <a:avLst/>
              </a:prstGeom>
              <a:blipFill>
                <a:blip r:embed="rId3"/>
                <a:stretch>
                  <a:fillRect l="-1389" r="-405" b="-25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8bcf16b7?pid=24fa7453a&amp;color=0,0,0&amp;bt=1&amp;bbb=1&amp;hb=1">
                <a:extLst>
                  <a:ext uri="{FF2B5EF4-FFF2-40B4-BE49-F238E27FC236}">
                    <a16:creationId xmlns:a16="http://schemas.microsoft.com/office/drawing/2014/main" id="{D42352E2-3B51-67E4-E293-54CF5D11E8E2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）极值与导数的关系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是极值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)=0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是极值，即“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为极值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”的必要不充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分条件.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4）利用导数求函数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的极值（极值点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）的步骤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在定义域内的所有实数根；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的根的左右两侧的符号.如果左正右负，那么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在这个根处取得极大值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这个根为极大值点）;如果左负右正，那么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在这个根处取得极小值（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这个根为极小值点）.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08bcf16b7?pid=24fa7453a&amp;color=0,0,0&amp;bt=1&amp;bbb=1&amp;hb=1">
                <a:extLst>
                  <a:ext uri="{FF2B5EF4-FFF2-40B4-BE49-F238E27FC236}">
                    <a16:creationId xmlns:a16="http://schemas.microsoft.com/office/drawing/2014/main" id="{D42352E2-3B51-67E4-E293-54CF5D11E8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71900"/>
              </a:xfrm>
              <a:prstGeom prst="rect">
                <a:avLst/>
              </a:prstGeom>
              <a:blipFill>
                <a:blip r:embed="rId2"/>
                <a:stretch>
                  <a:fillRect l="-1389" r="-405" b="-25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23486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8bcf16b7?pid=24fa7453a&amp;color=0,0,0&amp;bt=1&amp;bbb=1&amp;hb=1">
                <a:extLst>
                  <a:ext uri="{FF2B5EF4-FFF2-40B4-BE49-F238E27FC236}">
                    <a16:creationId xmlns:a16="http://schemas.microsoft.com/office/drawing/2014/main" id="{A5F6449E-1FE9-4061-5E36-1337394CE2C7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372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5）已知函数的极值（点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）求参数的方法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若已知含参函数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处取得极值，且极值为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 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解方程组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，得参数的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已知含参函数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极值的存在性，若在给定区间不存在极值，则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在该区间上单调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恒成立,将问题转化为不等式恒成立问题；若在给定区间存在极值，则导函数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在该区间上存在变号零点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有满足条件的实数根，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进而转化为方程有解问题.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讨论极值点个数问题，可转化为讨论方程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的根的个数问题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，然后由已知条件列出方程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组）或不等式（组）求出参数的值（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或范围）.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需要检验参数的值是否满足取得极值的条件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#1.1.6.1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8bcf16b7?pid=24fa7453a&amp;color=0,0,0&amp;bt=1&amp;bbb=1&amp;hb=1">
                <a:extLst>
                  <a:ext uri="{FF2B5EF4-FFF2-40B4-BE49-F238E27FC236}">
                    <a16:creationId xmlns:a16="http://schemas.microsoft.com/office/drawing/2014/main" id="{A5F6449E-1FE9-4061-5E36-1337394CE2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72610"/>
              </a:xfrm>
              <a:prstGeom prst="rect">
                <a:avLst/>
              </a:prstGeom>
              <a:blipFill>
                <a:blip r:embed="rId2"/>
                <a:stretch>
                  <a:fillRect l="-1389" r="-810" b="-3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5484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8bcf16b7?pid=24fa7453a&amp;color=0,0,0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2.函数的最值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上有最值的条件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的图象是一条连续不断的曲线，那么它必有最大值和最小值.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上的最大（小）值的步骤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内的极值；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的各极值与端点处的函数值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比较，其中最大的一个是最大值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，最小的一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个是最小值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8bcf16b7?pid=24fa7453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r="-231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30679b8c?vop=1&amp;pid=12e4b8db6&amp;color=0,0,0&amp;bt=1&amp;bbb=1"/>
              <p:cNvSpPr/>
              <p:nvPr/>
            </p:nvSpPr>
            <p:spPr>
              <a:xfrm>
                <a:off x="832104" y="1080000"/>
                <a:ext cx="10533888" cy="2625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处取得极小值，则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a30679b8c?vop=1&amp;pid=12e4b8db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62573"/>
              </a:xfrm>
              <a:prstGeom prst="rect">
                <a:avLst/>
              </a:prstGeom>
              <a:blipFill>
                <a:blip r:embed="rId3"/>
                <a:stretch>
                  <a:fillRect l="-1042" t="-2326" b="-418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a30679b8c.bracket?vop=1&amp;pid=12e4b8db6&amp;color=0,0,0&amp;vpa=1"/>
          <p:cNvSpPr/>
          <p:nvPr/>
        </p:nvSpPr>
        <p:spPr>
          <a:xfrm>
            <a:off x="8220805" y="1073396"/>
            <a:ext cx="217488" cy="2625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3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a30679b8c.choices?vop=1&amp;pid=12e4b8db6&amp;color=0,0,0&amp;bbb=1"/>
              <p:cNvSpPr/>
              <p:nvPr/>
            </p:nvSpPr>
            <p:spPr>
              <a:xfrm>
                <a:off x="832104" y="1352796"/>
                <a:ext cx="10533888" cy="3274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  <a:tabLst>
                    <a:tab pos="2709672" algn="l"/>
                    <a:tab pos="5381244" algn="l"/>
                    <a:tab pos="80528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[2,+∞)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a30679b8c.choices?vop=1&amp;pid=12e4b8db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52796"/>
                <a:ext cx="10533888" cy="327470"/>
              </a:xfrm>
              <a:prstGeom prst="rect">
                <a:avLst/>
              </a:prstGeom>
              <a:blipFill>
                <a:blip r:embed="rId4"/>
                <a:stretch>
                  <a:fillRect l="-1042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a30679b8c?vop=1&amp;pid=12e4b8db6&amp;color=0,0,0&amp;bbb=1&amp;hb=1"/>
              <p:cNvSpPr/>
              <p:nvPr/>
            </p:nvSpPr>
            <p:spPr>
              <a:xfrm>
                <a:off x="832104" y="1691315"/>
                <a:ext cx="10533888" cy="8721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求导并利用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得到导函数的零点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对参数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利用导数判断函数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即可分析判断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从而确定参数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可使用本攻略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利用导数求函数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的步骤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a30679b8c?vop=1&amp;pid=12e4b8db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1315"/>
                <a:ext cx="10533888" cy="872173"/>
              </a:xfrm>
              <a:prstGeom prst="rect">
                <a:avLst/>
              </a:prstGeom>
              <a:blipFill>
                <a:blip r:embed="rId5"/>
                <a:stretch>
                  <a:fillRect l="-1042" r="-289" b="-118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a30679b8c?vop=1&amp;pid=12e4b8db6&amp;color=0,0,0&amp;bbb=1"/>
              <p:cNvSpPr/>
              <p:nvPr/>
            </p:nvSpPr>
            <p:spPr>
              <a:xfrm>
                <a:off x="832104" y="2570409"/>
                <a:ext cx="10533888" cy="33105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显然不符合题意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处取得极小值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(−2,−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处取得极大值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不符合题意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处取得极小值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a30679b8c?vop=1&amp;pid=12e4b8db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0409"/>
                <a:ext cx="10533888" cy="3310573"/>
              </a:xfrm>
              <a:prstGeom prst="rect">
                <a:avLst/>
              </a:prstGeom>
              <a:blipFill>
                <a:blip r:embed="rId6"/>
                <a:stretch>
                  <a:fillRect l="-1042" t="-368" b="-33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_1#581660015?vop=1&amp;pid=12e4b8db6&amp;color=0,0,0&amp;bt=1&amp;bbb=1"/>
              <p:cNvSpPr/>
              <p:nvPr/>
            </p:nvSpPr>
            <p:spPr>
              <a:xfrm>
                <a:off x="832104" y="1080000"/>
                <a:ext cx="10533888" cy="429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上存在极值，则实数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25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SimHei" pitchFamily="34" charset="-122"/>
                    <a:cs typeface="SimHei" pitchFamily="34" charset="-120"/>
                  </a:rPr>
                  <a:t> </a:t>
                </a:r>
                <a:r>
                  <a:rPr lang="en-US" altLang="zh-CN" sz="14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_1#581660015?vop=1&amp;pid=12e4b8db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29260"/>
              </a:xfrm>
              <a:prstGeom prst="rect">
                <a:avLst/>
              </a:prstGeom>
              <a:blipFill>
                <a:blip r:embed="rId3"/>
                <a:stretch>
                  <a:fillRect l="-1042" b="-239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6_1#581660015.blank?vop=1&amp;pid=12e4b8db6&amp;color=0,0,0&amp;vpa=2&amp;bbb=1&amp;rh=23.72"/>
              <p:cNvSpPr/>
              <p:nvPr/>
            </p:nvSpPr>
            <p:spPr>
              <a:xfrm>
                <a:off x="6723635" y="1192585"/>
                <a:ext cx="506984" cy="3012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72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6_1#581660015.blank?vop=1&amp;pid=12e4b8db6&amp;color=0,0,0&amp;vpa=2&amp;bbb=1&amp;rh=23.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635" y="1192585"/>
                <a:ext cx="506984" cy="301244"/>
              </a:xfrm>
              <a:prstGeom prst="rect">
                <a:avLst/>
              </a:prstGeom>
              <a:blipFill>
                <a:blip r:embed="rId4"/>
                <a:stretch>
                  <a:fillRect l="-7229" r="-7229" b="-163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EX.7_1#581660015?vop=1&amp;pid=12e4b8db6&amp;color=0,0,0&amp;bbb=1&amp;hb=1"/>
          <p:cNvSpPr/>
          <p:nvPr/>
        </p:nvSpPr>
        <p:spPr>
          <a:xfrm>
            <a:off x="832104" y="1519737"/>
            <a:ext cx="10533888" cy="9324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>
              <a:solidFill>
                <a:srgbClr val="000000"/>
              </a:solidFill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先求出含参函数的导数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再讨论参数的范围并求出极值点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可使用本攻略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已知函数的极值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点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求参数的方法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列出不等式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求出参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数范围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8_1#581660015?vop=1&amp;pid=12e4b8db6&amp;color=0,0,0&amp;bbb=1"/>
              <p:cNvSpPr/>
              <p:nvPr/>
            </p:nvSpPr>
            <p:spPr>
              <a:xfrm>
                <a:off x="832104" y="2446837"/>
                <a:ext cx="10533888" cy="25581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是函数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所以实数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8_1#581660015?vop=1&amp;pid=12e4b8db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6837"/>
                <a:ext cx="10533888" cy="2558161"/>
              </a:xfrm>
              <a:prstGeom prst="rect">
                <a:avLst/>
              </a:prstGeom>
              <a:blipFill>
                <a:blip r:embed="rId5"/>
                <a:stretch>
                  <a:fillRect l="-1042" b="-2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1433</Words>
  <Application>Microsoft Office PowerPoint</Application>
  <PresentationFormat>宽屏</PresentationFormat>
  <Paragraphs>117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2025-10-22T02:24:39Z</dcterms:created>
  <dcterms:modified xsi:type="dcterms:W3CDTF">2025-10-22T02:36:42Z</dcterms:modified>
  <cp:category/>
  <cp:contentStatus/>
</cp:coreProperties>
</file>